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90" d="100"/>
          <a:sy n="90" d="100"/>
        </p:scale>
        <p:origin x="-147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REPORTES%20BLANCA\TRANSPARENCIA\TRANSPARENCIA\GRAFICAS%20GENERALES%20DE%20DETEN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REPORTES%20BLANCA\TRANSPARENCIA\11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REPORTES%20BLANCA\TRANSPARENCIA\11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REPORTES%20BLANCA\TRANSPARENCIA\11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vador%20PC\Desktop\REPORTES%20BLANCA\TRANSPARENCIA\11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51489792"/>
        <c:axId val="51704576"/>
        <c:axId val="0"/>
      </c:bar3DChart>
      <c:catAx>
        <c:axId val="51489792"/>
        <c:scaling>
          <c:orientation val="minMax"/>
        </c:scaling>
        <c:axPos val="b"/>
        <c:majorTickMark val="none"/>
        <c:tickLblPos val="nextTo"/>
        <c:crossAx val="51704576"/>
        <c:crosses val="autoZero"/>
        <c:auto val="1"/>
        <c:lblAlgn val="ctr"/>
        <c:lblOffset val="100"/>
      </c:catAx>
      <c:valAx>
        <c:axId val="517045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1489792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Hoja5!$B$209</c:f>
              <c:strCache>
                <c:ptCount val="1"/>
                <c:pt idx="0">
                  <c:v>OCTUBRE</c:v>
                </c:pt>
              </c:strCache>
            </c:strRef>
          </c:tx>
          <c:dLbls>
            <c:dLbl>
              <c:idx val="0"/>
              <c:layout>
                <c:manualLayout>
                  <c:x val="9.9872884195016647E-3"/>
                  <c:y val="-2.8444525322657403E-2"/>
                </c:manualLayout>
              </c:layout>
              <c:showVal val="1"/>
            </c:dLbl>
            <c:dLbl>
              <c:idx val="1"/>
              <c:layout>
                <c:manualLayout>
                  <c:x val="1.1984934842533377E-2"/>
                  <c:y val="-2.8444245359612541E-2"/>
                </c:manualLayout>
              </c:layout>
              <c:showVal val="1"/>
            </c:dLbl>
            <c:dLbl>
              <c:idx val="2"/>
              <c:layout>
                <c:manualLayout>
                  <c:x val="7.9899565616889136E-3"/>
                  <c:y val="-2.488871468966098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4888714689660984E-2"/>
                </c:manualLayout>
              </c:layout>
              <c:showVal val="1"/>
            </c:dLbl>
            <c:txPr>
              <a:bodyPr rot="-60000" anchor="t" anchorCtr="0"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Hoja5!$B$219:$E$219</c:f>
              <c:numCache>
                <c:formatCode>General</c:formatCode>
                <c:ptCount val="4"/>
                <c:pt idx="0">
                  <c:v>533</c:v>
                </c:pt>
                <c:pt idx="1">
                  <c:v>195</c:v>
                </c:pt>
                <c:pt idx="2">
                  <c:v>42</c:v>
                </c:pt>
                <c:pt idx="3">
                  <c:v>20</c:v>
                </c:pt>
              </c:numCache>
            </c:numRef>
          </c:val>
        </c:ser>
        <c:gapWidth val="143"/>
        <c:gapDepth val="132"/>
        <c:shape val="box"/>
        <c:axId val="51602560"/>
        <c:axId val="51604096"/>
        <c:axId val="0"/>
      </c:bar3DChart>
      <c:catAx>
        <c:axId val="51602560"/>
        <c:scaling>
          <c:orientation val="minMax"/>
        </c:scaling>
        <c:axPos val="b"/>
        <c:majorTickMark val="none"/>
        <c:tickLblPos val="nextTo"/>
        <c:crossAx val="51604096"/>
        <c:crosses val="autoZero"/>
        <c:auto val="1"/>
        <c:lblAlgn val="ctr"/>
        <c:lblOffset val="100"/>
      </c:catAx>
      <c:valAx>
        <c:axId val="51604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1602560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TIPO DE ACCIDENTES </a:t>
            </a:r>
          </a:p>
        </c:rich>
      </c:tx>
      <c:layout/>
    </c:title>
    <c:view3D>
      <c:rotX val="40"/>
      <c:rotY val="70"/>
      <c:depthPercent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MENSUAL!$AK$40:$AK$49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MENSUAL!$AL$40:$AL$49</c:f>
              <c:numCache>
                <c:formatCode>General</c:formatCode>
                <c:ptCount val="10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8</c:v>
                </c:pt>
                <c:pt idx="4">
                  <c:v>22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shape val="box"/>
        <c:axId val="54051584"/>
        <c:axId val="54053120"/>
        <c:axId val="0"/>
      </c:bar3DChart>
      <c:catAx>
        <c:axId val="540515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/>
            </a:pPr>
            <a:endParaRPr lang="es-MX"/>
          </a:p>
        </c:txPr>
        <c:crossAx val="54053120"/>
        <c:crosses val="autoZero"/>
        <c:auto val="1"/>
        <c:lblAlgn val="ctr"/>
        <c:lblOffset val="100"/>
      </c:catAx>
      <c:valAx>
        <c:axId val="54053120"/>
        <c:scaling>
          <c:orientation val="minMax"/>
        </c:scaling>
        <c:delete val="1"/>
        <c:axPos val="l"/>
        <c:numFmt formatCode="General" sourceLinked="1"/>
        <c:tickLblPos val="none"/>
        <c:crossAx val="54051584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1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MENSUAL!$V$42:$V$48</c:f>
              <c:numCache>
                <c:formatCode>General</c:formatCode>
                <c:ptCount val="7"/>
                <c:pt idx="0">
                  <c:v>17</c:v>
                </c:pt>
                <c:pt idx="1">
                  <c:v>7</c:v>
                </c:pt>
                <c:pt idx="2">
                  <c:v>14</c:v>
                </c:pt>
                <c:pt idx="3">
                  <c:v>10</c:v>
                </c:pt>
                <c:pt idx="4">
                  <c:v>9</c:v>
                </c:pt>
                <c:pt idx="5">
                  <c:v>26</c:v>
                </c:pt>
                <c:pt idx="6">
                  <c:v>20</c:v>
                </c:pt>
              </c:numCache>
            </c:numRef>
          </c:val>
        </c:ser>
        <c:shape val="box"/>
        <c:axId val="54073600"/>
        <c:axId val="54104064"/>
        <c:axId val="0"/>
      </c:bar3DChart>
      <c:catAx>
        <c:axId val="54073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54104064"/>
        <c:crosses val="autoZero"/>
        <c:auto val="1"/>
        <c:lblAlgn val="ctr"/>
        <c:lblOffset val="100"/>
      </c:catAx>
      <c:valAx>
        <c:axId val="54104064"/>
        <c:scaling>
          <c:orientation val="minMax"/>
        </c:scaling>
        <c:delete val="1"/>
        <c:axPos val="l"/>
        <c:numFmt formatCode="General" sourceLinked="1"/>
        <c:tickLblPos val="none"/>
        <c:crossAx val="54073600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view3D>
      <c:rotX val="10"/>
      <c:depthPercent val="16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MENSUAL!$AF$118</c:f>
              <c:strCache>
                <c:ptCount val="1"/>
                <c:pt idx="0">
                  <c:v>TOTALES</c:v>
                </c:pt>
              </c:strCache>
            </c:strRef>
          </c:tx>
          <c:dLbls>
            <c:showVal val="1"/>
          </c:dLbls>
          <c:cat>
            <c:strRef>
              <c:f>MENSUAL!$AC$119:$AC$128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MENSUAL!$AF$119:$AF$128</c:f>
              <c:numCache>
                <c:formatCode>General</c:formatCode>
                <c:ptCount val="10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8</c:v>
                </c:pt>
                <c:pt idx="4">
                  <c:v>22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MENSUAL!$AG$118</c:f>
              <c:strCache>
                <c:ptCount val="1"/>
                <c:pt idx="0">
                  <c:v>ACCIDENTES SIN LESIONES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MENSUAL!$AC$119:$AC$128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MENSUAL!$AG$119:$AG$128</c:f>
              <c:numCache>
                <c:formatCode>General</c:formatCode>
                <c:ptCount val="10"/>
                <c:pt idx="0">
                  <c:v>12</c:v>
                </c:pt>
                <c:pt idx="1">
                  <c:v>0</c:v>
                </c:pt>
                <c:pt idx="2">
                  <c:v>3</c:v>
                </c:pt>
                <c:pt idx="3">
                  <c:v>8</c:v>
                </c:pt>
                <c:pt idx="4">
                  <c:v>20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MENSUAL!$AH$118</c:f>
              <c:strCache>
                <c:ptCount val="1"/>
                <c:pt idx="0">
                  <c:v>ACCIDENTES CON LESIONES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MENSUAL!$AC$119:$AC$128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MENSUAL!$AH$119:$AH$128</c:f>
              <c:numCache>
                <c:formatCode>General</c:formatCode>
                <c:ptCount val="10"/>
                <c:pt idx="0">
                  <c:v>6</c:v>
                </c:pt>
                <c:pt idx="1">
                  <c:v>10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25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ser>
          <c:idx val="3"/>
          <c:order val="3"/>
          <c:tx>
            <c:strRef>
              <c:f>MENSUAL!$AI$118</c:f>
              <c:strCache>
                <c:ptCount val="1"/>
                <c:pt idx="0">
                  <c:v>ACCIDENTES VIALES CON MUERTOS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MENSUAL!$AC$119:$AC$128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MENSUAL!$AI$119:$AI$128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hape val="box"/>
        <c:axId val="53993472"/>
        <c:axId val="53995008"/>
        <c:axId val="0"/>
      </c:bar3DChart>
      <c:catAx>
        <c:axId val="5399347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53995008"/>
        <c:crosses val="autoZero"/>
        <c:auto val="1"/>
        <c:lblAlgn val="ctr"/>
        <c:lblOffset val="100"/>
      </c:catAx>
      <c:valAx>
        <c:axId val="53995008"/>
        <c:scaling>
          <c:orientation val="minMax"/>
        </c:scaling>
        <c:delete val="1"/>
        <c:axPos val="l"/>
        <c:numFmt formatCode="General" sourceLinked="1"/>
        <c:tickLblPos val="none"/>
        <c:crossAx val="539934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CONDICION DEL CONDUCTOR Y CUANTIFICACIÓN</a:t>
            </a:r>
          </a:p>
          <a:p>
            <a:pPr>
              <a:defRPr/>
            </a:pPr>
            <a:r>
              <a:rPr lang="es-MX"/>
              <a:t> POR LESIÓN Y MUERTE.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</c:dLbls>
          <c:val>
            <c:numRef>
              <c:f>MENSUAL!$C$155:$C$158</c:f>
              <c:numCache>
                <c:formatCode>General</c:formatCode>
                <c:ptCount val="4"/>
                <c:pt idx="0">
                  <c:v>19</c:v>
                </c:pt>
                <c:pt idx="1">
                  <c:v>6</c:v>
                </c:pt>
                <c:pt idx="2">
                  <c:v>20</c:v>
                </c:pt>
                <c:pt idx="3">
                  <c:v>58</c:v>
                </c:pt>
              </c:numCache>
            </c:numRef>
          </c:val>
        </c:ser>
        <c:ser>
          <c:idx val="1"/>
          <c:order val="1"/>
          <c:tx>
            <c:v>LESIONADOS POR CONDICIONES DEL CONDUCTOR</c:v>
          </c:tx>
          <c:dLbls>
            <c:dLbl>
              <c:idx val="0"/>
              <c:layout>
                <c:manualLayout>
                  <c:x val="1.7820424948594933E-2"/>
                  <c:y val="-1.7467248908296932E-2"/>
                </c:manualLayout>
              </c:layout>
              <c:showVal val="1"/>
            </c:dLbl>
            <c:dLbl>
              <c:idx val="1"/>
              <c:layout>
                <c:manualLayout>
                  <c:x val="2.0562028786840301E-2"/>
                  <c:y val="-2.0378457059679791E-2"/>
                </c:manualLayout>
              </c:layout>
              <c:showVal val="1"/>
            </c:dLbl>
            <c:dLbl>
              <c:idx val="2"/>
              <c:layout>
                <c:manualLayout>
                  <c:x val="1.3708019191226871E-2"/>
                  <c:y val="-3.2023289665211091E-2"/>
                </c:manualLayout>
              </c:layout>
              <c:showVal val="1"/>
            </c:dLbl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8</c:v>
                </c:pt>
                <c:pt idx="3">
                  <c:v>47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dLbls>
            <c:dLbl>
              <c:idx val="0"/>
              <c:layout>
                <c:manualLayout>
                  <c:x val="6.4168675025492857E-3"/>
                  <c:y val="-3.044140030441404E-3"/>
                </c:manualLayout>
              </c:layout>
              <c:showVal val="1"/>
            </c:dLbl>
            <c:dLbl>
              <c:idx val="1"/>
              <c:layout>
                <c:manualLayout>
                  <c:x val="1.5078821110349555E-2"/>
                  <c:y val="-3.2023289665211091E-2"/>
                </c:manualLayout>
              </c:layout>
              <c:showVal val="1"/>
            </c:dLbl>
            <c:dLbl>
              <c:idx val="2"/>
              <c:layout>
                <c:manualLayout>
                  <c:x val="9.5956134338589412E-3"/>
                  <c:y val="-3.4934497816593885E-2"/>
                </c:manualLayout>
              </c:layout>
              <c:showVal val="1"/>
            </c:dLbl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gapWidth val="96"/>
        <c:gapDepth val="189"/>
        <c:shape val="box"/>
        <c:axId val="54322304"/>
        <c:axId val="54323840"/>
        <c:axId val="0"/>
      </c:bar3DChart>
      <c:catAx>
        <c:axId val="54322304"/>
        <c:scaling>
          <c:orientation val="minMax"/>
        </c:scaling>
        <c:axPos val="b"/>
        <c:numFmt formatCode="General" sourceLinked="1"/>
        <c:majorTickMark val="none"/>
        <c:tickLblPos val="nextTo"/>
        <c:crossAx val="54323840"/>
        <c:crosses val="autoZero"/>
        <c:auto val="1"/>
        <c:lblAlgn val="ctr"/>
        <c:lblOffset val="100"/>
      </c:catAx>
      <c:valAx>
        <c:axId val="543238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4322304"/>
        <c:crosses val="autoZero"/>
        <c:crossBetween val="between"/>
        <c:majorUnit val="5"/>
      </c:valAx>
    </c:plotArea>
    <c:legend>
      <c:legendPos val="b"/>
      <c:layout/>
    </c:legend>
    <c:plotVisOnly val="1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28/11/2014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octubre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OCTUBRE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octubre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5 Gráfico"/>
          <p:cNvGraphicFramePr/>
          <p:nvPr/>
        </p:nvGraphicFramePr>
        <p:xfrm>
          <a:off x="285728" y="5286380"/>
          <a:ext cx="635798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octubre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octubre con mayor incidencia de accidentes registrados fueron sábado, domingo y lunes llegando a presentar 26 accidentes  en día sábado.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15 Gráfico"/>
          <p:cNvGraphicFramePr/>
          <p:nvPr/>
        </p:nvGraphicFramePr>
        <p:xfrm>
          <a:off x="428605" y="2428861"/>
          <a:ext cx="592935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6 Gráfico"/>
          <p:cNvGraphicFramePr/>
          <p:nvPr/>
        </p:nvGraphicFramePr>
        <p:xfrm>
          <a:off x="142851" y="5357818"/>
          <a:ext cx="6572297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650085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14 Gráfico"/>
          <p:cNvGraphicFramePr/>
          <p:nvPr/>
        </p:nvGraphicFramePr>
        <p:xfrm>
          <a:off x="285728" y="1857356"/>
          <a:ext cx="6215106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9" name="13 Gráfico"/>
          <p:cNvGraphicFramePr/>
          <p:nvPr/>
        </p:nvGraphicFramePr>
        <p:xfrm>
          <a:off x="-357214" y="1714480"/>
          <a:ext cx="771530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111</Words>
  <Application>Microsoft Office PowerPoint</Application>
  <PresentationFormat>Presentación en pantalla (4:3)</PresentationFormat>
  <Paragraphs>71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187</cp:revision>
  <cp:lastPrinted>2013-04-09T01:32:33Z</cp:lastPrinted>
  <dcterms:created xsi:type="dcterms:W3CDTF">2013-05-04T00:53:54Z</dcterms:created>
  <dcterms:modified xsi:type="dcterms:W3CDTF">2014-11-28T14:54:39Z</dcterms:modified>
</cp:coreProperties>
</file>